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4"/>
  </p:notesMasterIdLst>
  <p:sldIdLst>
    <p:sldId id="25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31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30" r:id="rId29"/>
    <p:sldId id="326" r:id="rId30"/>
    <p:sldId id="327" r:id="rId31"/>
    <p:sldId id="328" r:id="rId32"/>
    <p:sldId id="329" r:id="rId3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>
      <p:cViewPr varScale="1">
        <p:scale>
          <a:sx n="98" d="100"/>
          <a:sy n="98" d="100"/>
        </p:scale>
        <p:origin x="96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ea typeface="Cambria Math" panose="02040503050406030204" pitchFamily="18" charset="0"/>
              </a:rPr>
              <a:t>Delicate :</a:t>
            </a:r>
            <a:r>
              <a:rPr lang="ko-KR" altLang="en-US" sz="1200" dirty="0">
                <a:solidFill>
                  <a:schemeClr val="tx1"/>
                </a:solidFill>
                <a:ea typeface="Cambria Math" panose="02040503050406030204" pitchFamily="18" charset="0"/>
              </a:rPr>
              <a:t> 섬세한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5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SLGAN: Style-and Latent-guided Generative Adversarial Network for Desirable Makeup Transfer and Removal (ACM 2018)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/>
              <a:t>Jongwook</a:t>
            </a:r>
            <a:r>
              <a:rPr lang="en-US" altLang="ko-KR" b="1" dirty="0"/>
              <a:t> Si (M. S Course)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2398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Adaptive </a:t>
                </a:r>
                <a:r>
                  <a:rPr lang="en-US" altLang="ko-KR" sz="1700" dirty="0">
                    <a:ea typeface="나눔바른고딕" panose="020B0603020101020101"/>
                  </a:rPr>
                  <a:t>Instance</a:t>
                </a:r>
                <a:r>
                  <a:rPr lang="ko-KR" altLang="en-US" sz="1700" dirty="0"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ea typeface="나눔바른고딕" panose="020B0603020101020101"/>
                  </a:rPr>
                  <a:t>N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ormalization </a:t>
                </a:r>
                <a:r>
                  <a:rPr lang="en-US" altLang="ko-KR" sz="1700" dirty="0">
                    <a:ea typeface="나눔바른고딕" panose="020B0603020101020101"/>
                  </a:rPr>
                  <a:t>L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ayer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Using </a:t>
                </a:r>
                <a:r>
                  <a:rPr lang="en-US" altLang="ko-KR" sz="1700" dirty="0" err="1">
                    <a:solidFill>
                      <a:schemeClr val="tx1"/>
                    </a:solidFill>
                    <a:ea typeface="나눔바른고딕" panose="020B0603020101020101"/>
                  </a:rPr>
                  <a:t>AdaIN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with the SE to perform MT and MR based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</m:oMath>
                </a14:m>
                <a:endParaRPr lang="en-US" altLang="ko-KR" sz="1700" dirty="0">
                  <a:solidFill>
                    <a:schemeClr val="tx1"/>
                  </a:solidFill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control </a:t>
                </a:r>
                <a14:m>
                  <m:oMath xmlns:m="http://schemas.openxmlformats.org/officeDocument/2006/math">
                    <m:r>
                      <a:rPr lang="ko-KR" alt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𝛽</m:t>
                    </m:r>
                    <m:r>
                      <a:rPr lang="en-US" altLang="ko-KR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ko-KR" alt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𝛾</m:t>
                    </m:r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in the </a:t>
                </a:r>
                <a:r>
                  <a:rPr lang="en-US" altLang="ko-KR" sz="1700" dirty="0" err="1">
                    <a:solidFill>
                      <a:schemeClr val="tx1"/>
                    </a:solidFill>
                    <a:ea typeface="나눔바른고딕" panose="020B0603020101020101"/>
                  </a:rPr>
                  <a:t>AdaIN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operation after each convolution layer of the G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The</a:t>
                </a:r>
                <a:r>
                  <a:rPr lang="en-US" altLang="ko-KR" sz="1700" dirty="0">
                    <a:ea typeface="나눔바른고딕" panose="020B0603020101020101"/>
                  </a:rPr>
                  <a:t>ir framework can perform a partial MT using multiple person’s face parts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are individually normalized , the scaling and shifting operations are performed using scalar components based on the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𝑠</m:t>
                    </m:r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2398349"/>
              </a:xfrm>
              <a:prstGeom prst="rect">
                <a:avLst/>
              </a:prstGeom>
              <a:blipFill>
                <a:blip r:embed="rId2"/>
                <a:stretch>
                  <a:fillRect l="-356" b="-2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2994F8-E389-48F3-A3FE-51E965887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22" y="3939902"/>
            <a:ext cx="3569858" cy="61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3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284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Generator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Given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s, G generates </a:t>
                </a: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, that preserves both makeup style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 and identity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</m:oMath>
                </a14:m>
                <a:endParaRPr lang="en-US" altLang="ko-KR" sz="1700" dirty="0">
                  <a:solidFill>
                    <a:schemeClr val="tx1"/>
                  </a:solidFill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Generator is implemented in an encoder-bottleneck-decoder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G </a:t>
                </a:r>
                <a:r>
                  <a:rPr lang="en-US" altLang="ko-KR" sz="1700" dirty="0">
                    <a:ea typeface="나눔바른고딕" panose="020B0603020101020101"/>
                  </a:rPr>
                  <a:t>consists of a shared encoder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𝐸𝑛𝑐</m:t>
                    </m:r>
                  </m:oMath>
                </a14:m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, style-guided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style-invariant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𝑠𝑔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𝑋</m:t>
                            </m:r>
                          </m:sup>
                        </m:sSubSup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</m:d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𝐸𝑛𝑐</m:t>
                        </m:r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𝑋</m:t>
                            </m:r>
                          </m:sup>
                        </m:sSubSup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 </m:t>
                        </m:r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𝑋</m:t>
                            </m:r>
                          </m:sup>
                        </m:sSubSup>
                      </m:e>
                    </m:d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𝐸𝑛𝑐</m:t>
                        </m:r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𝑋</m:t>
                            </m:r>
                          </m:sup>
                        </m:sSubSup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2848857"/>
              </a:xfrm>
              <a:prstGeom prst="rect">
                <a:avLst/>
              </a:prstGeom>
              <a:blipFill>
                <a:blip r:embed="rId2"/>
                <a:stretch>
                  <a:fillRect l="-356" b="-12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B1BA1-03DA-4F81-84ED-5D015ADD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896" y="35067"/>
            <a:ext cx="1512578" cy="1588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C1C7AC-CD39-4B38-B505-76F90354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91964"/>
            <a:ext cx="1663452" cy="7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1613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  <a:ea typeface="나눔바른고딕" panose="020B0603020101020101"/>
              </a:rPr>
              <a:t>Discriminator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D has the same structure as the SE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Multi-task discriminator has multiple linear output branches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Each branch learns domain-specific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98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A1E9B5-A4E0-49A5-8CB3-D81B7E6A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" y="1136948"/>
            <a:ext cx="9144000" cy="34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5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396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What is Identity-shift problem?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Generator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can’t preserve the identity</a:t>
            </a:r>
            <a:r>
              <a:rPr lang="en-US" altLang="ko-KR" sz="1700" dirty="0">
                <a:ea typeface="나눔바른고딕" panose="020B0603020101020101"/>
              </a:rPr>
              <a:t> of the source image when the global style of the reference image is embedded in the style code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To overcome this problem…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Style-invariant decoder generates images from the shared feature without the style code, which is extracted by a shared encoder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ea typeface="나눔바른고딕" panose="020B0603020101020101"/>
            </a:endParaRPr>
          </a:p>
          <a:p>
            <a:pPr marL="2736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Is only used for training, not for testing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Style-invariant Decoder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07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They proposed a new histogram-matching strategy and perceptual makeup loss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Defined as :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Item = {lips, eyes, face}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FP = Face parsing algorithm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HM = Histogram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Perceptual Makeup Loss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59223-17E1-44F6-AC7C-16359D20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493" y="2355726"/>
            <a:ext cx="5493507" cy="18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6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7614"/>
                <a:ext cx="8568952" cy="282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Adversarial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Target style code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is generated by a style encoder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</m:t>
                            </m:r>
                          </m:sub>
                        </m:sSub>
                      </m:e>
                    </m:acc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𝑆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bSup>
                      <m:sSubSup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non-linear mapping 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𝑀𝑁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: source domain,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: reference domain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𝐷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: corresponding domain of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𝑠𝑔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: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style-guided generator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7614"/>
                <a:ext cx="8568952" cy="2822824"/>
              </a:xfrm>
              <a:prstGeom prst="rect">
                <a:avLst/>
              </a:prstGeom>
              <a:blipFill>
                <a:blip r:embed="rId2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Other Objectives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394E4-3FF2-44DD-9297-6053D2C6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223657"/>
            <a:ext cx="4644008" cy="9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7614"/>
                <a:ext cx="8568952" cy="2398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Style diversity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A regularization term to spread over the generated space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are generated by a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𝑆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𝑀𝑁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𝑧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𝑧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e>
                    </m:acc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𝑒</m:t>
                            </m:r>
                          </m:sub>
                        </m:sSub>
                      </m:e>
                    </m:acc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𝑆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𝑀𝑁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𝑐</m:t>
                            </m:r>
                          </m:e>
                        </m:acc>
                      </m:sub>
                    </m:sSub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Encourage the generator to explore the latent code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Increase the chance of generating various samples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7614"/>
                <a:ext cx="8568952" cy="2398349"/>
              </a:xfrm>
              <a:prstGeom prst="rect">
                <a:avLst/>
              </a:prstGeom>
              <a:blipFill>
                <a:blip r:embed="rId2"/>
                <a:stretch>
                  <a:fillRect l="-356" b="-2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Other Objectives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5AAA86-1CCF-499C-9A69-DF813419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956629"/>
            <a:ext cx="5220072" cy="5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9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7614"/>
                <a:ext cx="8568952" cy="245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Style reconstruction loss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ko-KR" sz="1700" dirty="0"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Cycle consistency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: style code of target domain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: style code of original domain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=</m:t>
                        </m:r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𝑆𝐸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sz="1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𝑋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7614"/>
                <a:ext cx="8568952" cy="2450927"/>
              </a:xfrm>
              <a:prstGeom prst="rect">
                <a:avLst/>
              </a:prstGeom>
              <a:blipFill>
                <a:blip r:embed="rId2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Other Objectives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0FEE21-4041-42BD-A764-6DF415A0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79662"/>
            <a:ext cx="7055768" cy="843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B3D03-E2EB-4181-9DD5-2BB51A65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04" y="3869216"/>
            <a:ext cx="6732240" cy="7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D849B9-A52F-4E7D-8F28-7A0A608A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859782"/>
            <a:ext cx="3537595" cy="211701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1613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Style –invariant guide loss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To encourage the generated image to naturally apply the style of the reference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To maintain the content of the source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Other Objectives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2090A-B4D2-4CF1-9ACA-ADF3C290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9" y="2859782"/>
            <a:ext cx="5465621" cy="10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699542"/>
            <a:ext cx="8568952" cy="475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To apply makeup to photos of the human face: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Facial component (</a:t>
            </a:r>
            <a:r>
              <a:rPr lang="ko-KR" altLang="en-US" sz="1700" dirty="0">
                <a:ea typeface="나눔바른고딕" panose="020B0603020101020101"/>
              </a:rPr>
              <a:t>얼굴 구성요소</a:t>
            </a:r>
            <a:r>
              <a:rPr lang="en-US" altLang="ko-KR" sz="1700" dirty="0">
                <a:ea typeface="나눔바른고딕" panose="020B0603020101020101"/>
              </a:rPr>
              <a:t>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Interactive color adjustment (</a:t>
            </a:r>
            <a:r>
              <a:rPr lang="ko-KR" altLang="en-US" sz="1700" dirty="0" err="1">
                <a:ea typeface="나눔바른고딕" panose="020B0603020101020101"/>
              </a:rPr>
              <a:t>상호작용적인</a:t>
            </a:r>
            <a:r>
              <a:rPr lang="ko-KR" altLang="en-US" sz="1700" dirty="0">
                <a:ea typeface="나눔바른고딕" panose="020B0603020101020101"/>
              </a:rPr>
              <a:t>  색상 조정</a:t>
            </a:r>
            <a:r>
              <a:rPr lang="en-US" altLang="ko-KR" sz="1700" dirty="0">
                <a:ea typeface="나눔바른고딕" panose="020B0603020101020101"/>
              </a:rPr>
              <a:t>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Makeup Variations (</a:t>
            </a:r>
            <a:r>
              <a:rPr lang="ko-KR" altLang="en-US" sz="1700" dirty="0">
                <a:ea typeface="나눔바른고딕" panose="020B0603020101020101"/>
              </a:rPr>
              <a:t>메이크업 변형</a:t>
            </a:r>
            <a:r>
              <a:rPr lang="en-US" altLang="ko-KR" sz="1700" dirty="0">
                <a:ea typeface="나눔바른고딕" panose="020B0603020101020101"/>
              </a:rPr>
              <a:t>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Robustness to poses and expressions (</a:t>
            </a:r>
            <a:r>
              <a:rPr lang="ko-KR" altLang="en-US" sz="1700" dirty="0">
                <a:ea typeface="나눔바른고딕" panose="020B0603020101020101"/>
              </a:rPr>
              <a:t>자세와 표현의 견고함</a:t>
            </a:r>
            <a:r>
              <a:rPr lang="en-US" altLang="ko-KR" sz="1700" dirty="0">
                <a:ea typeface="나눔바른고딕" panose="020B0603020101020101"/>
              </a:rPr>
              <a:t>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Use of multiple reference images (</a:t>
            </a:r>
            <a:r>
              <a:rPr lang="ko-KR" altLang="en-US" sz="1700" dirty="0">
                <a:ea typeface="나눔바른고딕" panose="020B0603020101020101"/>
              </a:rPr>
              <a:t>멀티 레퍼런스 이미지 사용</a:t>
            </a:r>
            <a:r>
              <a:rPr lang="en-US" altLang="ko-KR" sz="1700" dirty="0"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This paper closes the gap with an innovative style and latent-guided GAN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They provide a novel, perceptual makeup loss and a style-invariant decoder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Total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Other Objectives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79AAA-2008-42D0-A188-1513E7BE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7694"/>
            <a:ext cx="7524328" cy="188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Dataset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Use the Makeup Transfer dataset (MT)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The dataset contains 3,834 facial images with a resolution of 256x256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1,115 non-makeup, 2,719 makeup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Included various makeup style (smokey-eyes, Korean, </a:t>
            </a:r>
            <a:r>
              <a:rPr lang="en-US" altLang="ko-KR" sz="1700" dirty="0" err="1">
                <a:ea typeface="나눔바른고딕" panose="020B0603020101020101"/>
              </a:rPr>
              <a:t>japaneese</a:t>
            </a:r>
            <a:r>
              <a:rPr lang="en-US" altLang="ko-KR" sz="1700" dirty="0">
                <a:ea typeface="나눔바른고딕" panose="020B0603020101020101"/>
              </a:rPr>
              <a:t>, retro etc.)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Test set consists of 1– and 250 non-makeup and makeup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Implementation Details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63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7614"/>
                <a:ext cx="8568952" cy="2852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Training Details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 err="1">
                    <a:ea typeface="나눔바른고딕" panose="020B0603020101020101"/>
                  </a:rPr>
                  <a:t>PyTorch</a:t>
                </a:r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Be set to 4 days using one TITAN RTX graphics card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Batch size = 4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-1,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𝑠𝑟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𝑙𝑖𝑝𝑠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𝑒𝑦𝑒𝑠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10,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𝑓𝑎𝑐𝑒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0.1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𝑔𝑎𝑚𝑚𝑎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𝑏𝑒𝑡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= 0.5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7614"/>
                <a:ext cx="8568952" cy="2852704"/>
              </a:xfrm>
              <a:prstGeom prst="rect">
                <a:avLst/>
              </a:prstGeom>
              <a:blipFill>
                <a:blip r:embed="rId2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Implementation Details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1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Qualitative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Makeup Transfer Results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864A8-5E49-49B1-837A-DDB3A01B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" y="1913085"/>
            <a:ext cx="9144000" cy="2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Qualitative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Makeup Transfer Results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236C8-040D-4712-B36F-BCD25594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04907"/>
            <a:ext cx="5496692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8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Qualitative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Makeup Removal Results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1A12-CF3E-4B34-A189-1AB26FA4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290189"/>
            <a:ext cx="6062249" cy="385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7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AMT in which 10 people participated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Randomly selected 20 source and 20 reference images from the test set and generated images for all combinations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From the generated results, they randomly selected 50 images per method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Latent-guided SLGAN could not be given reference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Makeup Removal Results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13E89-C334-4EFD-BCD9-6EC482E31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84"/>
          <a:stretch/>
        </p:blipFill>
        <p:spPr>
          <a:xfrm>
            <a:off x="4355976" y="3353548"/>
            <a:ext cx="5075354" cy="17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6BF678-EDF6-4E33-B55F-EEC0FBFC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080" y="1654288"/>
            <a:ext cx="5226024" cy="33985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Perceptual Makeup Loss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(a) a style encoder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(b) VGG16 for feature extraction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(c) makeup loss[24] instead of PM Loss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(d) no makeup losses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77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8A4736-C9D0-4760-A285-FBCB302E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30" y="873863"/>
            <a:ext cx="4639511" cy="373826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279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Style-invariant Decoder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(a) L2 norm in Eq. (8)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(b) L1 norm in Eq. (8)</a:t>
            </a:r>
          </a:p>
          <a:p>
            <a:pPr marL="27360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(c) No style-invariant decoder</a:t>
            </a:r>
          </a:p>
          <a:p>
            <a:pPr marL="273600" algn="l">
              <a:lnSpc>
                <a:spcPct val="150000"/>
              </a:lnSpc>
            </a:pPr>
            <a:endParaRPr lang="en-US" altLang="ko-KR" sz="1700" dirty="0">
              <a:ea typeface="나눔바른고딕" panose="020B0603020101020101"/>
            </a:endParaRPr>
          </a:p>
          <a:p>
            <a:pPr marL="273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(b) And (c) : artifacts in the hair and background</a:t>
            </a:r>
          </a:p>
          <a:p>
            <a:pPr marL="273600" algn="l">
              <a:lnSpc>
                <a:spcPct val="150000"/>
              </a:lnSpc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0779A0-E684-4AB2-83ED-F5D5D0BA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23227"/>
            <a:ext cx="4464496" cy="8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4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It is important to make color adjustments to provide the best makeup suggestion to the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Interpolation of Style Codes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CE69B2-7322-493A-A7A9-E4697EB9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76302"/>
            <a:ext cx="740195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7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383324"/>
            <a:ext cx="8568952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Several studies of makeup transfer(MT) and removal(MR) have been proposed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However, extant works have never striven to satisfy all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five</a:t>
            </a:r>
            <a:r>
              <a:rPr lang="en-US" altLang="ko-KR" sz="1700" dirty="0">
                <a:ea typeface="나눔바른고딕" panose="020B0603020101020101"/>
              </a:rPr>
              <a:t> of the mentioned feature variables.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ea typeface="나눔바른고딕" panose="020B0603020101020101"/>
              </a:rPr>
              <a:t>BeautyGAN</a:t>
            </a:r>
            <a:r>
              <a:rPr lang="en-US" altLang="ko-KR" sz="1700" dirty="0">
                <a:ea typeface="나눔바른고딕" panose="020B0603020101020101"/>
              </a:rPr>
              <a:t> and </a:t>
            </a:r>
            <a:r>
              <a:rPr lang="en-US" altLang="ko-KR" sz="1700" dirty="0" err="1">
                <a:ea typeface="나눔바른고딕" panose="020B0603020101020101"/>
              </a:rPr>
              <a:t>PairedCycleGAN</a:t>
            </a:r>
            <a:r>
              <a:rPr lang="en-US" altLang="ko-KR" sz="1700" dirty="0">
                <a:ea typeface="나눔바른고딕" panose="020B0603020101020101"/>
              </a:rPr>
              <a:t> could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not adjust </a:t>
            </a:r>
            <a:r>
              <a:rPr lang="en-US" altLang="ko-KR" sz="1700" dirty="0">
                <a:ea typeface="나눔바른고딕" panose="020B0603020101020101"/>
              </a:rPr>
              <a:t>the generated results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In this paper, to adequately address all five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42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7614"/>
            <a:ext cx="8568952" cy="43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SLGAN can interpolated a single source image from multiple references!!!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Interpolation of Style Codes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C03F1-B465-42A2-AF2B-43C5C480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892067"/>
            <a:ext cx="4284476" cy="32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9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383324"/>
            <a:ext cx="8568952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A novel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SLGAN</a:t>
            </a:r>
            <a:r>
              <a:rPr lang="en-US" altLang="ko-KR" sz="1700" dirty="0">
                <a:ea typeface="나눔바른고딕" panose="020B0603020101020101"/>
              </a:rPr>
              <a:t> framework (First style and latent-guided framework)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Style-invariant decoder </a:t>
            </a:r>
            <a:r>
              <a:rPr lang="en-US" altLang="ko-KR" sz="1700" dirty="0">
                <a:ea typeface="나눔바른고딕" panose="020B0603020101020101"/>
              </a:rPr>
              <a:t>assists the generator to translate images that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preserve </a:t>
            </a:r>
            <a:r>
              <a:rPr lang="en-US" altLang="ko-KR" sz="1700" dirty="0">
                <a:ea typeface="나눔바른고딕" panose="020B0603020101020101"/>
              </a:rPr>
              <a:t>the identity of the source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A novel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perceptual makeup </a:t>
            </a:r>
            <a:r>
              <a:rPr lang="en-US" altLang="ko-KR" sz="1700" dirty="0">
                <a:ea typeface="나눔바른고딕" panose="020B0603020101020101"/>
              </a:rPr>
              <a:t>loss that enables the generator to perform a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high quality translation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enabled the users to find the best makeup style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by adjusting latent and style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Major contributions of this paper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1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318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This paper’s goal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To extract makeup styles from the reference images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To transfer them to the source images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Formulation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𝑋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⊂ </m:t>
                    </m:r>
                    <m:sSup>
                      <m:sSup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𝑌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 ⊂ </m:t>
                    </m:r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(the sets of the source and reference domains)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𝑍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⊂ </m:t>
                    </m:r>
                    <m:sSup>
                      <m:sSup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(the latent space)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(source and reference samples) 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𝑍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(latent codes)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3183179"/>
              </a:xfrm>
              <a:prstGeom prst="rect">
                <a:avLst/>
              </a:prstGeom>
              <a:blipFill>
                <a:blip r:embed="rId2"/>
                <a:stretch>
                  <a:fillRect l="-356" b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Formulation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279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X and Y are the unpaired datasets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The problem can be formulated as one of unsupervised image translation conditioned by the reference image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Formulation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⊂ </m:t>
                    </m:r>
                    <m:sSup>
                      <m:sSup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be the sets of MT-class condition, including MR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to represent makeup-transfer conditions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2790636"/>
              </a:xfrm>
              <a:prstGeom prst="rect">
                <a:avLst/>
              </a:prstGeom>
              <a:blipFill>
                <a:blip r:embed="rId2"/>
                <a:stretch>
                  <a:fillRect l="-356" b="-1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Formulation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0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2403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Overall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The style codes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</m:t>
                        </m:r>
                      </m:sub>
                    </m:sSub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are generated by a style encoder SE and Non-linear mapping network MN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𝑍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Given an embedded style code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𝑠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, To learn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𝐺</m:t>
                    </m:r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:</m:t>
                    </m:r>
                    <m:sSubSup>
                      <m:sSubSup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sub>
                      <m:sup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sup>
                    </m:sSubSup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𝑠</m:t>
                    </m:r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→ </m:t>
                    </m:r>
                    <m:sSubSup>
                      <m:sSubSupPr>
                        <m:ctrlP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bSup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</m:oMath>
                </a14:m>
                <a:endParaRPr lang="en-US" altLang="ko-KR" sz="1700" dirty="0">
                  <a:solidFill>
                    <a:srgbClr val="FF0000"/>
                  </a:solidFill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Generator simultaneously learns the MT and MR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2403863"/>
              </a:xfrm>
              <a:prstGeom prst="rect">
                <a:avLst/>
              </a:prstGeom>
              <a:blipFill>
                <a:blip r:embed="rId2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17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3575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Style encoder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Given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</a:t>
                </a:r>
                <a:r>
                  <a:rPr lang="en-US" altLang="ko-KR" sz="1700" i="1" dirty="0">
                    <a:ea typeface="나눔바른고딕" panose="020B0603020101020101"/>
                  </a:rPr>
                  <a:t>c</a:t>
                </a:r>
                <a:r>
                  <a:rPr lang="en-US" altLang="ko-KR" sz="1700" dirty="0">
                    <a:ea typeface="나눔바른고딕" panose="020B0603020101020101"/>
                  </a:rPr>
                  <a:t> representing its domain, SE learns to embed the reference image into a style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𝑆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𝐸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</m:sSub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:</m:t>
                    </m:r>
                    <m:sSubSup>
                      <m:sSubSup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𝑌</m:t>
                        </m:r>
                      </m:sup>
                    </m:sSubSup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→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</m:t>
                        </m:r>
                      </m:sub>
                    </m:sSub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sz="1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altLang="ko-KR" sz="1700" dirty="0">
                    <a:ea typeface="Cambria Math" panose="02040503050406030204" pitchFamily="18" charset="0"/>
                  </a:rPr>
                  <a:t>(</a:t>
                </a:r>
                <a:r>
                  <a:rPr lang="en-US" altLang="ko-KR" sz="1700" i="1" dirty="0">
                    <a:ea typeface="나눔바른고딕" panose="020B0603020101020101"/>
                  </a:rPr>
                  <a:t>c = one hot vector)</a:t>
                </a:r>
                <a:endParaRPr lang="en-US" altLang="ko-KR" sz="1700" dirty="0">
                  <a:ea typeface="Cambria Math" panose="02040503050406030204" pitchFamily="18" charset="0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SE is implemented using shared convolution layer and one-layer MLP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SE extracts features using an encoder and then applies the MLP layers per domain based on the control of the c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When the SE is given a reference image, a semantic mask is applied to remove the hair and background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3575594"/>
              </a:xfrm>
              <a:prstGeom prst="rect">
                <a:avLst/>
              </a:prstGeom>
              <a:blipFill>
                <a:blip r:embed="rId2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4AF389-D4FA-4ADE-B683-B3CFAD30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528" y="120655"/>
            <a:ext cx="1811952" cy="13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ea typeface="나눔바른고딕" panose="020B0603020101020101"/>
              </a:rPr>
              <a:t>SLGAN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383324"/>
                <a:ext cx="8568952" cy="2398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Mapping network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, MN learns to embed a latent code in the style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𝑀𝑁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</m:sSub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:</m:t>
                    </m:r>
                    <m:r>
                      <a:rPr lang="en-US" altLang="ko-KR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𝑐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" panose="020B0603020101020101"/>
                      </a:rPr>
                      <m:t> →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ko-KR" sz="1700" dirty="0">
                  <a:solidFill>
                    <a:srgbClr val="FF0000"/>
                  </a:solidFill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나눔바른고딕" panose="020B0603020101020101"/>
                  </a:rPr>
                  <a:t>MN is implemented using a shared six-layer MLP and unshared on-layer MLP</a:t>
                </a:r>
                <a:endParaRPr lang="en-US" altLang="ko-KR" sz="17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Enable G to generate delicate makeups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Yield a domain-specific style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sz="1700" dirty="0">
                  <a:solidFill>
                    <a:schemeClr val="tx1"/>
                  </a:solidFill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83324"/>
                <a:ext cx="8568952" cy="2398349"/>
              </a:xfrm>
              <a:prstGeom prst="rect">
                <a:avLst/>
              </a:prstGeom>
              <a:blipFill>
                <a:blip r:embed="rId3"/>
                <a:stretch>
                  <a:fillRect l="-356" b="-27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91AEB5-F5AB-466D-BD45-EAB77D0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06" y="184582"/>
            <a:ext cx="3069774" cy="10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01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13154</TotalTime>
  <Words>1281</Words>
  <Application>Microsoft Office PowerPoint</Application>
  <PresentationFormat>화면 슬라이드 쇼(16:9)</PresentationFormat>
  <Paragraphs>190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Wingdings</vt:lpstr>
      <vt:lpstr>Cambria Math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500</cp:revision>
  <dcterms:created xsi:type="dcterms:W3CDTF">2016-12-05T23:26:54Z</dcterms:created>
  <dcterms:modified xsi:type="dcterms:W3CDTF">2021-04-15T13:46:12Z</dcterms:modified>
</cp:coreProperties>
</file>